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3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16-03-16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Is </a:t>
            </a:r>
            <a:br>
              <a:rPr lang="en-US" dirty="0" smtClean="0"/>
            </a:br>
            <a:r>
              <a:rPr lang="en-US" dirty="0" smtClean="0"/>
              <a:t>English Spelling </a:t>
            </a:r>
            <a:br>
              <a:rPr lang="en-US" dirty="0" smtClean="0"/>
            </a:br>
            <a:r>
              <a:rPr lang="en-US" dirty="0" smtClean="0"/>
              <a:t>So Weird?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Harbeck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19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beginning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Latin alphabet:</a:t>
            </a:r>
          </a:p>
          <a:p>
            <a:pPr marL="0" indent="0">
              <a:buNone/>
            </a:pPr>
            <a:r>
              <a:rPr lang="en-US" dirty="0" smtClean="0"/>
              <a:t>A B C D E F G H I L M N O P Q R S T V 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8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beginning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Latin </a:t>
            </a:r>
            <a:r>
              <a:rPr lang="en-US" dirty="0"/>
              <a:t>alphabet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 B C D E F G H I K L M N O P Q R S T V X Y 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77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beginning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Latin </a:t>
            </a:r>
            <a:r>
              <a:rPr lang="en-US" dirty="0"/>
              <a:t>alphabet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 B C D E F G H I K L M N O P Q R S T V X Y Z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Anglo-Saxon sounds:</a:t>
            </a:r>
          </a:p>
          <a:p>
            <a:pPr marL="0" indent="0">
              <a:buNone/>
            </a:pPr>
            <a:r>
              <a:rPr lang="en-US" dirty="0"/>
              <a:t>p b t d k g </a:t>
            </a:r>
            <a:r>
              <a:rPr lang="en-US" dirty="0" err="1"/>
              <a:t>tʃ</a:t>
            </a:r>
            <a:r>
              <a:rPr lang="en-US" dirty="0"/>
              <a:t> </a:t>
            </a:r>
            <a:r>
              <a:rPr lang="en-US" dirty="0"/>
              <a:t>m n f </a:t>
            </a:r>
            <a:r>
              <a:rPr lang="el-GR" dirty="0" smtClean="0"/>
              <a:t>θ</a:t>
            </a:r>
            <a:r>
              <a:rPr lang="en-US" dirty="0" smtClean="0"/>
              <a:t> s </a:t>
            </a:r>
            <a:r>
              <a:rPr lang="en-US" dirty="0" err="1"/>
              <a:t>ʃ</a:t>
            </a:r>
            <a:r>
              <a:rPr lang="en-US" dirty="0" smtClean="0"/>
              <a:t> </a:t>
            </a:r>
            <a:r>
              <a:rPr lang="en-US" dirty="0"/>
              <a:t>h r j w l </a:t>
            </a:r>
            <a:r>
              <a:rPr lang="en-US" dirty="0" err="1"/>
              <a:t>i</a:t>
            </a:r>
            <a:r>
              <a:rPr lang="en-US" dirty="0"/>
              <a:t> y u e o </a:t>
            </a:r>
            <a:r>
              <a:rPr lang="en-US" dirty="0" err="1" smtClean="0"/>
              <a:t>æ</a:t>
            </a:r>
            <a:r>
              <a:rPr lang="en-US" dirty="0"/>
              <a:t> </a:t>
            </a:r>
            <a:r>
              <a:rPr lang="en-US" dirty="0" err="1"/>
              <a:t>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 smtClean="0"/>
              <a:t>ÀÁÂÃĀĂȦÄẢÅǍȀȂĄẠḀẦẤẪẨẰẮẴẲǠǞǺẬẶÆǼǢḂƁḄḆƂƄĆĈĊČƇÇḈḊƊḌḎḐḒĎĐƉƋÈÉÊẼĒĔĖËẺĚȄȆẸȨĘḘḚỀẾỄỂḔḖỆḜƎƐḞƑǴĜḠĞĠǦƓĢǤĤḦȞǶḤḨḪĦÌÍÎĨĪĬİÏỈǏỊĮȈȊḬƗḮĲĴḰǨḴƘḲĶĹḺḶĻḼĽĿŁḸḾṀṂƜǸŃÑṄŇŊƝṆŅṊṈȠÒÓÔÕŌŎȮÖỎŐǑȌȎƠǪỌƟØỒỐỖỔȰȪȬṌṐṒỜỚỠỞỢǬỘǾƆŒṔṖƤŔṘŘȐȒṚŖṞṜƦŚŜṠŠṢȘŞṤṦṨṪŤƬƮṬȚŢṰṮŦÙÚÛŨŪŬÜỦŮŰǓȔȖƯỤṲŲṶṴṸṺǛǗǕǙỪỨỮỬỰṼṾƲẀẂŴẆẄẈẊẌỲÝŶỸȲẎŸỶƳỴŹẐŻŽȤẒẔƵ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2272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used to have…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ð</a:t>
            </a:r>
            <a:endParaRPr lang="en-US" b="1" dirty="0" smtClean="0"/>
          </a:p>
          <a:p>
            <a:r>
              <a:rPr lang="en-US" b="1" dirty="0" err="1" smtClean="0"/>
              <a:t>þ</a:t>
            </a:r>
            <a:endParaRPr lang="en-US" b="1" dirty="0" smtClean="0"/>
          </a:p>
          <a:p>
            <a:r>
              <a:rPr lang="en-US" b="1" dirty="0" err="1"/>
              <a:t>ƿ</a:t>
            </a:r>
            <a:endParaRPr lang="en-US" b="1" dirty="0" smtClean="0"/>
          </a:p>
          <a:p>
            <a:r>
              <a:rPr lang="en-US" b="1" dirty="0" err="1" smtClean="0"/>
              <a:t>æ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3330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</a:t>
            </a:r>
          </a:p>
          <a:p>
            <a:r>
              <a:rPr lang="en-US" dirty="0" smtClean="0"/>
              <a:t>earth</a:t>
            </a:r>
          </a:p>
          <a:p>
            <a:r>
              <a:rPr lang="en-US" dirty="0" smtClean="0"/>
              <a:t>heart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…Welcome to Middle English.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9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735138"/>
            <a:ext cx="3632124" cy="4056062"/>
          </a:xfrm>
        </p:spPr>
        <p:txBody>
          <a:bodyPr>
            <a:normAutofit/>
          </a:bodyPr>
          <a:lstStyle/>
          <a:p>
            <a:r>
              <a:rPr lang="en-US" dirty="0" err="1"/>
              <a:t>cwen</a:t>
            </a:r>
            <a:r>
              <a:rPr lang="en-US" dirty="0"/>
              <a:t> → queen</a:t>
            </a:r>
            <a:endParaRPr lang="en-CA" dirty="0"/>
          </a:p>
          <a:p>
            <a:r>
              <a:rPr lang="en-US" dirty="0" err="1"/>
              <a:t>cyning</a:t>
            </a:r>
            <a:r>
              <a:rPr lang="en-US" dirty="0"/>
              <a:t> → king</a:t>
            </a:r>
            <a:endParaRPr lang="en-CA" dirty="0"/>
          </a:p>
          <a:p>
            <a:r>
              <a:rPr lang="en-US" dirty="0"/>
              <a:t>c → </a:t>
            </a:r>
            <a:r>
              <a:rPr lang="en-US" dirty="0" err="1"/>
              <a:t>ch</a:t>
            </a:r>
            <a:endParaRPr lang="en-CA" dirty="0"/>
          </a:p>
          <a:p>
            <a:r>
              <a:rPr lang="en-US" dirty="0" err="1"/>
              <a:t>sc</a:t>
            </a:r>
            <a:r>
              <a:rPr lang="en-US" dirty="0"/>
              <a:t> → </a:t>
            </a:r>
            <a:r>
              <a:rPr lang="en-US" dirty="0" err="1"/>
              <a:t>sh</a:t>
            </a:r>
            <a:r>
              <a:rPr lang="en-US" dirty="0"/>
              <a:t>, </a:t>
            </a:r>
            <a:r>
              <a:rPr lang="en-US" dirty="0" err="1"/>
              <a:t>sch</a:t>
            </a:r>
            <a:endParaRPr lang="en-CA" dirty="0"/>
          </a:p>
          <a:p>
            <a:r>
              <a:rPr lang="en-US" dirty="0" err="1"/>
              <a:t>cj</a:t>
            </a:r>
            <a:r>
              <a:rPr lang="en-US" dirty="0"/>
              <a:t> → dg, </a:t>
            </a:r>
            <a:r>
              <a:rPr lang="en-US" dirty="0" err="1"/>
              <a:t>gg</a:t>
            </a:r>
            <a:r>
              <a:rPr lang="en-US" dirty="0"/>
              <a:t>, </a:t>
            </a:r>
            <a:r>
              <a:rPr lang="en-US" dirty="0" smtClean="0"/>
              <a:t>g</a:t>
            </a:r>
            <a:endParaRPr lang="en-CA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46525" y="1735138"/>
            <a:ext cx="3681488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hw → wh</a:t>
            </a:r>
            <a:endParaRPr lang="en-CA" smtClean="0"/>
          </a:p>
          <a:p>
            <a:r>
              <a:rPr lang="en-US" smtClean="0"/>
              <a:t>sinder → cinder</a:t>
            </a:r>
            <a:endParaRPr lang="en-CA" smtClean="0"/>
          </a:p>
          <a:p>
            <a:r>
              <a:rPr lang="en-US" smtClean="0"/>
              <a:t>is → ice</a:t>
            </a:r>
            <a:endParaRPr lang="en-CA" smtClean="0"/>
          </a:p>
          <a:p>
            <a:r>
              <a:rPr lang="en-US" smtClean="0"/>
              <a:t>feond → fiend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196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is back in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Signet Office</a:t>
            </a:r>
          </a:p>
          <a:p>
            <a:r>
              <a:rPr lang="en-US" dirty="0" smtClean="0"/>
              <a:t>Chancery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8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Vowel Shift!</a:t>
            </a:r>
            <a:endParaRPr lang="en-US" dirty="0"/>
          </a:p>
        </p:txBody>
      </p:sp>
      <p:pic>
        <p:nvPicPr>
          <p:cNvPr id="4" name="Picture 3" descr="GV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5" y="1812837"/>
            <a:ext cx="8020050" cy="37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the 10,000 most common English words, about </a:t>
            </a:r>
            <a:r>
              <a:rPr lang="en-US" dirty="0" smtClean="0"/>
              <a:t>1/3 </a:t>
            </a:r>
            <a:r>
              <a:rPr lang="en-US" dirty="0"/>
              <a:t>come from Old English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1,000 </a:t>
            </a:r>
            <a:r>
              <a:rPr lang="en-US" dirty="0"/>
              <a:t>most </a:t>
            </a:r>
            <a:r>
              <a:rPr lang="en-US" dirty="0" smtClean="0"/>
              <a:t>common</a:t>
            </a:r>
            <a:r>
              <a:rPr lang="en-US" dirty="0"/>
              <a:t> English words</a:t>
            </a:r>
            <a:r>
              <a:rPr lang="en-US" dirty="0" smtClean="0"/>
              <a:t>, more </a:t>
            </a:r>
            <a:r>
              <a:rPr lang="en-US" dirty="0"/>
              <a:t>than 800 come from Old English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Middle English: ~100,000 words in vocabulary</a:t>
            </a:r>
          </a:p>
          <a:p>
            <a:r>
              <a:rPr lang="en-US" dirty="0" smtClean="0"/>
              <a:t>1700: &gt;20,000 words</a:t>
            </a:r>
            <a:r>
              <a:rPr lang="en-CA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1290029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Latin pronunciation changed with English:</a:t>
            </a:r>
          </a:p>
          <a:p>
            <a:pPr lvl="1"/>
            <a:r>
              <a:rPr lang="en-US" dirty="0" smtClean="0"/>
              <a:t>Nil nisi </a:t>
            </a:r>
            <a:r>
              <a:rPr lang="en-US" dirty="0" err="1" smtClean="0"/>
              <a:t>bonum</a:t>
            </a:r>
            <a:r>
              <a:rPr lang="en-US" dirty="0" smtClean="0"/>
              <a:t> </a:t>
            </a:r>
            <a:r>
              <a:rPr lang="en-US" dirty="0">
                <a:sym typeface="Wingdings"/>
              </a:rPr>
              <a:t> [</a:t>
            </a:r>
            <a:r>
              <a:rPr lang="en-US" dirty="0" err="1">
                <a:sym typeface="Wingdings"/>
              </a:rPr>
              <a:t>nɪl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naɪ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saɪ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bəʊ</a:t>
            </a: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nʌm</a:t>
            </a:r>
            <a:r>
              <a:rPr lang="en-US" dirty="0" smtClean="0">
                <a:sym typeface="Wingdings"/>
              </a:rPr>
              <a:t>]</a:t>
            </a:r>
          </a:p>
          <a:p>
            <a:pPr lvl="1"/>
            <a:r>
              <a:rPr lang="en-US" dirty="0">
                <a:sym typeface="Wingdings"/>
              </a:rPr>
              <a:t>ratio  [</a:t>
            </a:r>
            <a:r>
              <a:rPr lang="en-US" dirty="0" err="1">
                <a:sym typeface="Wingdings"/>
              </a:rPr>
              <a:t>reɪ</a:t>
            </a: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ʃəʊ</a:t>
            </a:r>
            <a:r>
              <a:rPr lang="en-US" dirty="0" smtClean="0">
                <a:sym typeface="Wingdings"/>
              </a:rPr>
              <a:t>]</a:t>
            </a:r>
          </a:p>
          <a:p>
            <a:pPr lvl="1"/>
            <a:r>
              <a:rPr lang="en-US" dirty="0" err="1"/>
              <a:t>V</a:t>
            </a:r>
            <a:r>
              <a:rPr lang="en-US" dirty="0" err="1" smtClean="0"/>
              <a:t>eni</a:t>
            </a:r>
            <a:r>
              <a:rPr lang="en-US" dirty="0" smtClean="0"/>
              <a:t> </a:t>
            </a:r>
            <a:r>
              <a:rPr lang="en-US" dirty="0" err="1" smtClean="0"/>
              <a:t>vidi</a:t>
            </a:r>
            <a:r>
              <a:rPr lang="en-US" dirty="0" smtClean="0"/>
              <a:t> </a:t>
            </a:r>
            <a:r>
              <a:rPr lang="en-US" dirty="0" err="1" smtClean="0"/>
              <a:t>vici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?</a:t>
            </a:r>
          </a:p>
          <a:p>
            <a:pPr lvl="1"/>
            <a:r>
              <a:rPr lang="en-US" dirty="0" smtClean="0">
                <a:sym typeface="Wingdings"/>
              </a:rPr>
              <a:t>via  [</a:t>
            </a:r>
            <a:r>
              <a:rPr lang="en-US" dirty="0" err="1" smtClean="0">
                <a:sym typeface="Wingdings"/>
              </a:rPr>
              <a:t>viə</a:t>
            </a:r>
            <a:r>
              <a:rPr lang="en-US" dirty="0" smtClean="0">
                <a:sym typeface="Wingdings"/>
              </a:rPr>
              <a:t>] or [</a:t>
            </a:r>
            <a:r>
              <a:rPr lang="en-US" dirty="0" err="1" smtClean="0">
                <a:sym typeface="Wingdings"/>
              </a:rPr>
              <a:t>vajə</a:t>
            </a:r>
            <a:r>
              <a:rPr lang="en-US" dirty="0" smtClean="0">
                <a:sym typeface="Wingdings"/>
              </a:rPr>
              <a:t>]?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0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7"/>
            <a:ext cx="7313613" cy="4599545"/>
          </a:xfrm>
        </p:spPr>
        <p:txBody>
          <a:bodyPr>
            <a:normAutofit/>
          </a:bodyPr>
          <a:lstStyle/>
          <a:p>
            <a:r>
              <a:rPr lang="en-US" dirty="0" smtClean="0"/>
              <a:t>Latin pronunciation changed with English:</a:t>
            </a:r>
          </a:p>
          <a:p>
            <a:pPr lvl="1"/>
            <a:r>
              <a:rPr lang="en-US" dirty="0" smtClean="0"/>
              <a:t>Nil nisi </a:t>
            </a:r>
            <a:r>
              <a:rPr lang="en-US" dirty="0" err="1" smtClean="0"/>
              <a:t>bonum</a:t>
            </a:r>
            <a:r>
              <a:rPr lang="en-US" dirty="0" smtClean="0"/>
              <a:t> </a:t>
            </a:r>
            <a:r>
              <a:rPr lang="en-US" dirty="0">
                <a:sym typeface="Wingdings"/>
              </a:rPr>
              <a:t> [</a:t>
            </a:r>
            <a:r>
              <a:rPr lang="en-US" dirty="0" err="1">
                <a:sym typeface="Wingdings"/>
              </a:rPr>
              <a:t>nɪl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naɪ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saɪ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bəʊ</a:t>
            </a: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nʌm</a:t>
            </a:r>
            <a:r>
              <a:rPr lang="en-US" dirty="0" smtClean="0">
                <a:sym typeface="Wingdings"/>
              </a:rPr>
              <a:t>]</a:t>
            </a:r>
          </a:p>
          <a:p>
            <a:pPr lvl="1"/>
            <a:r>
              <a:rPr lang="en-US" dirty="0">
                <a:sym typeface="Wingdings"/>
              </a:rPr>
              <a:t>ratio  [</a:t>
            </a:r>
            <a:r>
              <a:rPr lang="en-US" dirty="0" err="1">
                <a:sym typeface="Wingdings"/>
              </a:rPr>
              <a:t>reɪ</a:t>
            </a: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ʃəʊ</a:t>
            </a:r>
            <a:r>
              <a:rPr lang="en-US" dirty="0" smtClean="0">
                <a:sym typeface="Wingdings"/>
              </a:rPr>
              <a:t>]</a:t>
            </a:r>
          </a:p>
          <a:p>
            <a:pPr lvl="1"/>
            <a:r>
              <a:rPr lang="en-US" dirty="0" err="1"/>
              <a:t>V</a:t>
            </a:r>
            <a:r>
              <a:rPr lang="en-US" dirty="0" err="1" smtClean="0"/>
              <a:t>eni</a:t>
            </a:r>
            <a:r>
              <a:rPr lang="en-US" dirty="0" smtClean="0"/>
              <a:t> </a:t>
            </a:r>
            <a:r>
              <a:rPr lang="en-US" dirty="0" err="1" smtClean="0"/>
              <a:t>vidi</a:t>
            </a:r>
            <a:r>
              <a:rPr lang="en-US" dirty="0" smtClean="0"/>
              <a:t> </a:t>
            </a:r>
            <a:r>
              <a:rPr lang="en-US" dirty="0" err="1" smtClean="0"/>
              <a:t>vici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?</a:t>
            </a:r>
          </a:p>
          <a:p>
            <a:pPr lvl="1"/>
            <a:r>
              <a:rPr lang="en-US" dirty="0" smtClean="0">
                <a:sym typeface="Wingdings"/>
              </a:rPr>
              <a:t>via  [</a:t>
            </a:r>
            <a:r>
              <a:rPr lang="en-US" dirty="0" err="1" smtClean="0">
                <a:sym typeface="Wingdings"/>
              </a:rPr>
              <a:t>viə</a:t>
            </a:r>
            <a:r>
              <a:rPr lang="en-US" dirty="0" smtClean="0">
                <a:sym typeface="Wingdings"/>
              </a:rPr>
              <a:t>] or [</a:t>
            </a:r>
            <a:r>
              <a:rPr lang="en-US" dirty="0" err="1" smtClean="0">
                <a:sym typeface="Wingdings"/>
              </a:rPr>
              <a:t>vajə</a:t>
            </a:r>
            <a:r>
              <a:rPr lang="en-US" dirty="0" smtClean="0">
                <a:sym typeface="Wingdings"/>
              </a:rPr>
              <a:t>]?</a:t>
            </a:r>
          </a:p>
          <a:p>
            <a:r>
              <a:rPr lang="en-US" dirty="0" smtClean="0">
                <a:sym typeface="Wingdings"/>
              </a:rPr>
              <a:t>English spelling changed to recall Latin:</a:t>
            </a:r>
          </a:p>
          <a:p>
            <a:pPr lvl="1"/>
            <a:r>
              <a:rPr lang="en-US" dirty="0" err="1"/>
              <a:t>det</a:t>
            </a:r>
            <a:r>
              <a:rPr lang="en-US" dirty="0"/>
              <a:t> + </a:t>
            </a:r>
            <a:r>
              <a:rPr lang="en-US" dirty="0" err="1"/>
              <a:t>debitum</a:t>
            </a:r>
            <a:r>
              <a:rPr lang="en-US" dirty="0"/>
              <a:t> = debt</a:t>
            </a:r>
            <a:endParaRPr lang="en-CA" dirty="0"/>
          </a:p>
          <a:p>
            <a:pPr lvl="1"/>
            <a:r>
              <a:rPr lang="en-US" dirty="0" err="1"/>
              <a:t>peple</a:t>
            </a:r>
            <a:r>
              <a:rPr lang="en-US" dirty="0"/>
              <a:t> + </a:t>
            </a:r>
            <a:r>
              <a:rPr lang="en-US" dirty="0" err="1"/>
              <a:t>populum</a:t>
            </a:r>
            <a:r>
              <a:rPr lang="en-US" dirty="0"/>
              <a:t> = people</a:t>
            </a:r>
            <a:endParaRPr lang="en-CA" dirty="0"/>
          </a:p>
          <a:p>
            <a:pPr lvl="1"/>
            <a:r>
              <a:rPr lang="en-US" dirty="0" err="1"/>
              <a:t>ile</a:t>
            </a:r>
            <a:r>
              <a:rPr lang="en-US" dirty="0"/>
              <a:t>, </a:t>
            </a:r>
            <a:r>
              <a:rPr lang="en-US" dirty="0" err="1"/>
              <a:t>iland</a:t>
            </a:r>
            <a:r>
              <a:rPr lang="en-US" dirty="0"/>
              <a:t> + </a:t>
            </a:r>
            <a:r>
              <a:rPr lang="en-US" dirty="0" err="1"/>
              <a:t>insulum</a:t>
            </a:r>
            <a:r>
              <a:rPr lang="en-US" dirty="0"/>
              <a:t> = isle, island</a:t>
            </a:r>
            <a:endParaRPr lang="en-CA" dirty="0"/>
          </a:p>
          <a:p>
            <a:pPr lvl="1"/>
            <a:r>
              <a:rPr lang="en-US" dirty="0" err="1"/>
              <a:t>faucon</a:t>
            </a:r>
            <a:r>
              <a:rPr lang="en-US" dirty="0"/>
              <a:t> + </a:t>
            </a:r>
            <a:r>
              <a:rPr lang="en-US" dirty="0" err="1"/>
              <a:t>falx</a:t>
            </a:r>
            <a:r>
              <a:rPr lang="en-US" dirty="0"/>
              <a:t> = falcon</a:t>
            </a:r>
            <a:endParaRPr lang="en-CA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939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printing 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7"/>
            <a:ext cx="7313613" cy="4583865"/>
          </a:xfrm>
        </p:spPr>
        <p:txBody>
          <a:bodyPr/>
          <a:lstStyle/>
          <a:p>
            <a:r>
              <a:rPr lang="en-US" dirty="0" smtClean="0"/>
              <a:t>William Caxton, 1476: the first in England</a:t>
            </a:r>
          </a:p>
          <a:p>
            <a:r>
              <a:rPr lang="en-US" dirty="0" smtClean="0"/>
              <a:t>Commonly used as the boundary between Middle English and Early Modern English</a:t>
            </a:r>
          </a:p>
          <a:p>
            <a:r>
              <a:rPr lang="en-US" dirty="0" smtClean="0"/>
              <a:t>Typesetters would adjust spellings to help the text fit</a:t>
            </a:r>
          </a:p>
          <a:p>
            <a:r>
              <a:rPr lang="en-US" dirty="0" smtClean="0"/>
              <a:t>Caxton used the Kentish dialect</a:t>
            </a:r>
          </a:p>
          <a:p>
            <a:r>
              <a:rPr lang="en-US" dirty="0" smtClean="0"/>
              <a:t>Type brought European typesetters with their own attitudes to spelling</a:t>
            </a:r>
          </a:p>
          <a:p>
            <a:r>
              <a:rPr lang="en-US" dirty="0" smtClean="0"/>
              <a:t>It also brought European fonts without certain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71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1551: </a:t>
            </a:r>
            <a:r>
              <a:rPr lang="en-US" i="1" dirty="0"/>
              <a:t>The Opening of the Unreasonable Writing of our </a:t>
            </a:r>
            <a:r>
              <a:rPr lang="en-US" i="1" dirty="0" err="1"/>
              <a:t>Inglish</a:t>
            </a:r>
            <a:r>
              <a:rPr lang="en-US" i="1" dirty="0"/>
              <a:t> </a:t>
            </a:r>
            <a:r>
              <a:rPr lang="en-US" i="1" dirty="0" err="1" smtClean="0"/>
              <a:t>Toung</a:t>
            </a:r>
            <a:r>
              <a:rPr lang="en-CA" dirty="0" smtClean="0"/>
              <a:t>, John Hart</a:t>
            </a:r>
          </a:p>
          <a:p>
            <a:pPr lvl="1"/>
            <a:r>
              <a:rPr lang="en-CA" i="1" dirty="0" smtClean="0"/>
              <a:t>v</a:t>
            </a:r>
            <a:r>
              <a:rPr lang="en-CA" dirty="0" smtClean="0"/>
              <a:t> </a:t>
            </a:r>
            <a:r>
              <a:rPr lang="en-CA" dirty="0" smtClean="0">
                <a:sym typeface="Wingdings"/>
              </a:rPr>
              <a:t> </a:t>
            </a:r>
            <a:r>
              <a:rPr lang="en-CA" i="1" dirty="0" smtClean="0">
                <a:sym typeface="Wingdings"/>
              </a:rPr>
              <a:t>u</a:t>
            </a:r>
            <a:r>
              <a:rPr lang="en-CA" dirty="0" smtClean="0">
                <a:sym typeface="Wingdings"/>
              </a:rPr>
              <a:t>/</a:t>
            </a:r>
            <a:r>
              <a:rPr lang="en-CA" i="1" dirty="0" smtClean="0">
                <a:sym typeface="Wingdings"/>
              </a:rPr>
              <a:t>v</a:t>
            </a:r>
            <a:r>
              <a:rPr lang="en-CA" dirty="0" smtClean="0">
                <a:sym typeface="Wingdings"/>
              </a:rPr>
              <a:t>: </a:t>
            </a:r>
            <a:r>
              <a:rPr lang="en-CA" i="1" dirty="0" smtClean="0">
                <a:sym typeface="Wingdings"/>
              </a:rPr>
              <a:t>u</a:t>
            </a:r>
            <a:r>
              <a:rPr lang="en-CA" dirty="0" smtClean="0">
                <a:sym typeface="Wingdings"/>
              </a:rPr>
              <a:t> for the vowel, </a:t>
            </a:r>
            <a:r>
              <a:rPr lang="en-CA" i="1" dirty="0" smtClean="0">
                <a:sym typeface="Wingdings"/>
              </a:rPr>
              <a:t>v</a:t>
            </a:r>
            <a:r>
              <a:rPr lang="en-CA" dirty="0" smtClean="0">
                <a:sym typeface="Wingdings"/>
              </a:rPr>
              <a:t> for the (newer) consonant</a:t>
            </a:r>
          </a:p>
          <a:p>
            <a:pPr lvl="1"/>
            <a:r>
              <a:rPr lang="en-CA" i="1" dirty="0" err="1" smtClean="0">
                <a:sym typeface="Wingdings"/>
              </a:rPr>
              <a:t>i</a:t>
            </a:r>
            <a:r>
              <a:rPr lang="en-CA" dirty="0" smtClean="0">
                <a:sym typeface="Wingdings"/>
              </a:rPr>
              <a:t>  </a:t>
            </a:r>
            <a:r>
              <a:rPr lang="en-CA" i="1" dirty="0" err="1" smtClean="0">
                <a:sym typeface="Wingdings"/>
              </a:rPr>
              <a:t>i</a:t>
            </a:r>
            <a:r>
              <a:rPr lang="en-CA" dirty="0">
                <a:sym typeface="Wingdings"/>
              </a:rPr>
              <a:t>/</a:t>
            </a:r>
            <a:r>
              <a:rPr lang="en-CA" i="1" dirty="0" smtClean="0">
                <a:sym typeface="Wingdings"/>
              </a:rPr>
              <a:t>j</a:t>
            </a:r>
            <a:r>
              <a:rPr lang="en-CA" dirty="0" smtClean="0">
                <a:sym typeface="Wingdings"/>
              </a:rPr>
              <a:t>: </a:t>
            </a:r>
            <a:r>
              <a:rPr lang="en-CA" i="1" dirty="0" err="1" smtClean="0">
                <a:sym typeface="Wingdings"/>
              </a:rPr>
              <a:t>i</a:t>
            </a:r>
            <a:r>
              <a:rPr lang="en-CA" dirty="0" smtClean="0">
                <a:sym typeface="Wingdings"/>
              </a:rPr>
              <a:t> for the vowel, </a:t>
            </a:r>
            <a:r>
              <a:rPr lang="en-CA" i="1" dirty="0" smtClean="0">
                <a:sym typeface="Wingdings"/>
              </a:rPr>
              <a:t>j</a:t>
            </a:r>
            <a:r>
              <a:rPr lang="en-CA" dirty="0" smtClean="0">
                <a:sym typeface="Wingdings"/>
              </a:rPr>
              <a:t> for the (newer) consonant</a:t>
            </a:r>
          </a:p>
          <a:p>
            <a:pPr lvl="1"/>
            <a:r>
              <a:rPr lang="en-CA" i="1" dirty="0" err="1" smtClean="0">
                <a:sym typeface="Wingdings"/>
              </a:rPr>
              <a:t>vv</a:t>
            </a:r>
            <a:r>
              <a:rPr lang="en-CA" i="1" dirty="0" smtClean="0">
                <a:sym typeface="Wingdings"/>
              </a:rPr>
              <a:t>/</a:t>
            </a:r>
            <a:r>
              <a:rPr lang="en-CA" i="1" dirty="0" err="1" smtClean="0">
                <a:sym typeface="Wingdings"/>
              </a:rPr>
              <a:t>uu</a:t>
            </a:r>
            <a:r>
              <a:rPr lang="en-CA" dirty="0" smtClean="0">
                <a:sym typeface="Wingdings"/>
              </a:rPr>
              <a:t>  </a:t>
            </a:r>
            <a:r>
              <a:rPr lang="en-CA" i="1" dirty="0" smtClean="0">
                <a:sym typeface="Wingdings"/>
              </a:rPr>
              <a:t>w</a:t>
            </a:r>
            <a:endParaRPr lang="en-CA" dirty="0" smtClean="0">
              <a:sym typeface="Wingdings"/>
            </a:endParaRPr>
          </a:p>
          <a:p>
            <a:r>
              <a:rPr lang="en-CA" dirty="0" smtClean="0">
                <a:sym typeface="Wingdings"/>
              </a:rPr>
              <a:t>George Bernard Shaw</a:t>
            </a:r>
          </a:p>
          <a:p>
            <a:pPr lvl="1"/>
            <a:r>
              <a:rPr lang="en-CA" dirty="0">
                <a:sym typeface="Wingdings"/>
              </a:rPr>
              <a:t>abolish </a:t>
            </a:r>
            <a:r>
              <a:rPr lang="en-CA" dirty="0" smtClean="0">
                <a:sym typeface="Wingdings"/>
              </a:rPr>
              <a:t>apostrophes</a:t>
            </a:r>
          </a:p>
          <a:p>
            <a:pPr lvl="1"/>
            <a:r>
              <a:rPr lang="en-CA" dirty="0" smtClean="0">
                <a:sym typeface="Wingdings"/>
              </a:rPr>
              <a:t>new alphabet: </a:t>
            </a:r>
          </a:p>
        </p:txBody>
      </p:sp>
      <p:pic>
        <p:nvPicPr>
          <p:cNvPr id="5" name="Picture 4" descr="shavian-samp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244" y="4812911"/>
            <a:ext cx="4695784" cy="195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14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pronounce </a:t>
            </a:r>
            <a:r>
              <a:rPr lang="en-US" i="1" dirty="0" smtClean="0"/>
              <a:t>vase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about </a:t>
            </a:r>
            <a:r>
              <a:rPr lang="en-US" i="1" dirty="0" smtClean="0"/>
              <a:t>cot, caught,</a:t>
            </a:r>
            <a:r>
              <a:rPr lang="en-US" dirty="0" smtClean="0"/>
              <a:t> and </a:t>
            </a:r>
            <a:r>
              <a:rPr lang="en-US" i="1" dirty="0" smtClean="0"/>
              <a:t>court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48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Hart advocated losing some excrescent letters – e.g., </a:t>
            </a:r>
            <a:r>
              <a:rPr lang="en-US" i="1" dirty="0" err="1" smtClean="0"/>
              <a:t>sette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>
                <a:sym typeface="Wingdings"/>
              </a:rPr>
              <a:t>set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Richard </a:t>
            </a:r>
            <a:r>
              <a:rPr lang="en-US" dirty="0" err="1" smtClean="0">
                <a:sym typeface="Wingdings"/>
              </a:rPr>
              <a:t>Mulcaster</a:t>
            </a:r>
            <a:r>
              <a:rPr lang="en-US" dirty="0" smtClean="0">
                <a:sym typeface="Wingdings"/>
              </a:rPr>
              <a:t> in </a:t>
            </a:r>
            <a:r>
              <a:rPr lang="en-US" i="1" dirty="0" smtClean="0">
                <a:sym typeface="Wingdings"/>
              </a:rPr>
              <a:t>The </a:t>
            </a:r>
            <a:r>
              <a:rPr lang="en-US" i="1" dirty="0" err="1" smtClean="0">
                <a:sym typeface="Wingdings"/>
              </a:rPr>
              <a:t>Elementarie</a:t>
            </a:r>
            <a:r>
              <a:rPr lang="en-US" dirty="0" smtClean="0">
                <a:sym typeface="Wingdings"/>
              </a:rPr>
              <a:t> (1582) advocated making it consistent, even if not phonetic</a:t>
            </a:r>
          </a:p>
          <a:p>
            <a:r>
              <a:rPr lang="en-US" dirty="0" smtClean="0"/>
              <a:t>Robert </a:t>
            </a:r>
            <a:r>
              <a:rPr lang="en-US" dirty="0" err="1" smtClean="0"/>
              <a:t>Cawdrey</a:t>
            </a:r>
            <a:r>
              <a:rPr lang="en-US" dirty="0" smtClean="0"/>
              <a:t> in </a:t>
            </a:r>
            <a:r>
              <a:rPr lang="en-US" i="1" dirty="0" smtClean="0"/>
              <a:t>A Table </a:t>
            </a:r>
            <a:r>
              <a:rPr lang="en-US" i="1" dirty="0" err="1" smtClean="0"/>
              <a:t>Alphabeticall</a:t>
            </a:r>
            <a:r>
              <a:rPr lang="en-US" dirty="0" smtClean="0"/>
              <a:t> (1604) also standardized</a:t>
            </a:r>
          </a:p>
          <a:p>
            <a:r>
              <a:rPr lang="en-US" dirty="0" smtClean="0"/>
              <a:t>Jonathan Swift in </a:t>
            </a:r>
            <a:r>
              <a:rPr lang="en-US" dirty="0"/>
              <a:t>“Proposal for Correcting, Improving and Ascertaining the English </a:t>
            </a:r>
            <a:r>
              <a:rPr lang="en-US" dirty="0" smtClean="0"/>
              <a:t>Language”</a:t>
            </a:r>
            <a:r>
              <a:rPr lang="en-CA" dirty="0" smtClean="0"/>
              <a:t> (1712)…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62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r>
              <a:rPr lang="en-US" dirty="0"/>
              <a:t>“the maiming of our Language” </a:t>
            </a:r>
            <a:r>
              <a:rPr lang="en-US" dirty="0" smtClean="0"/>
              <a:t>is caused </a:t>
            </a:r>
            <a:r>
              <a:rPr lang="en-US" dirty="0"/>
              <a:t>by “a foolish Opinion, advanced of late Years, that we ought to spell exactly as we speak; which beside the obvious Inconvenience of utterly destroying our Etymology, would be a Thing we should never see an End of.”</a:t>
            </a:r>
            <a:r>
              <a:rPr lang="en-CA" dirty="0"/>
              <a:t> </a:t>
            </a:r>
            <a:endParaRPr lang="en-CA" dirty="0" smtClean="0"/>
          </a:p>
          <a:p>
            <a:r>
              <a:rPr lang="en-CA" dirty="0" smtClean="0"/>
              <a:t>Was Swift serious about this? Hmm. Were others of this opinion quite </a:t>
            </a:r>
            <a:r>
              <a:rPr lang="en-CA" dirty="0" err="1" smtClean="0"/>
              <a:t>unironically</a:t>
            </a:r>
            <a:r>
              <a:rPr lang="en-CA" dirty="0" smtClean="0"/>
              <a:t>? Yes.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70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spelling 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…correct pronunciation?</a:t>
            </a:r>
          </a:p>
          <a:p>
            <a:r>
              <a:rPr lang="en-US" i="1" dirty="0" smtClean="0"/>
              <a:t>–</a:t>
            </a:r>
            <a:r>
              <a:rPr lang="en-US" i="1" dirty="0" err="1" smtClean="0"/>
              <a:t>ing</a:t>
            </a:r>
            <a:r>
              <a:rPr lang="en-US" dirty="0" smtClean="0"/>
              <a:t> had been </a:t>
            </a:r>
            <a:r>
              <a:rPr lang="en-US" dirty="0"/>
              <a:t>pronounced /</a:t>
            </a:r>
            <a:r>
              <a:rPr lang="en-US" dirty="0" err="1"/>
              <a:t>ɪn</a:t>
            </a:r>
            <a:r>
              <a:rPr lang="en-US" dirty="0"/>
              <a:t>/ for </a:t>
            </a:r>
            <a:r>
              <a:rPr lang="en-US" dirty="0" smtClean="0"/>
              <a:t>a long time, but schoolmasters reversed that starting in the 1700s.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86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Noah Webster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1806 </a:t>
            </a:r>
            <a:r>
              <a:rPr lang="en-US" i="1" dirty="0" smtClean="0"/>
              <a:t>Compendious Dictionary</a:t>
            </a:r>
            <a:r>
              <a:rPr lang="en-US" dirty="0" smtClean="0"/>
              <a:t>:</a:t>
            </a:r>
          </a:p>
          <a:p>
            <a:pPr lvl="1"/>
            <a:r>
              <a:rPr lang="en-US" i="1" dirty="0" smtClean="0"/>
              <a:t>feather </a:t>
            </a:r>
            <a:r>
              <a:rPr lang="en-US" i="1" dirty="0" smtClean="0">
                <a:sym typeface="Wingdings"/>
              </a:rPr>
              <a:t> </a:t>
            </a:r>
            <a:r>
              <a:rPr lang="en-US" i="1" dirty="0" err="1" smtClean="0">
                <a:sym typeface="Wingdings"/>
              </a:rPr>
              <a:t>fether</a:t>
            </a:r>
            <a:endParaRPr lang="en-US" i="1" dirty="0" smtClean="0">
              <a:sym typeface="Wingdings"/>
            </a:endParaRPr>
          </a:p>
          <a:p>
            <a:pPr lvl="1"/>
            <a:r>
              <a:rPr lang="en-US" i="1" dirty="0" smtClean="0">
                <a:sym typeface="Wingdings"/>
              </a:rPr>
              <a:t>definite  </a:t>
            </a:r>
            <a:r>
              <a:rPr lang="en-US" i="1" dirty="0" err="1" smtClean="0">
                <a:sym typeface="Wingdings"/>
              </a:rPr>
              <a:t>definit</a:t>
            </a:r>
            <a:endParaRPr lang="en-US" i="1" dirty="0" smtClean="0">
              <a:sym typeface="Wingdings"/>
            </a:endParaRPr>
          </a:p>
          <a:p>
            <a:pPr lvl="1"/>
            <a:r>
              <a:rPr lang="en-US" i="1" dirty="0" smtClean="0"/>
              <a:t>build </a:t>
            </a:r>
            <a:r>
              <a:rPr lang="en-US" i="1" dirty="0" smtClean="0">
                <a:sym typeface="Wingdings"/>
              </a:rPr>
              <a:t> </a:t>
            </a:r>
            <a:r>
              <a:rPr lang="en-US" i="1" dirty="0" err="1" smtClean="0">
                <a:sym typeface="Wingdings"/>
              </a:rPr>
              <a:t>bild</a:t>
            </a:r>
            <a:endParaRPr lang="en-US" i="1" dirty="0" smtClean="0">
              <a:sym typeface="Wingdings"/>
            </a:endParaRPr>
          </a:p>
          <a:p>
            <a:pPr lvl="1"/>
            <a:r>
              <a:rPr lang="en-US" i="1" dirty="0" smtClean="0">
                <a:sym typeface="Wingdings"/>
              </a:rPr>
              <a:t>tongue  </a:t>
            </a:r>
            <a:r>
              <a:rPr lang="en-US" i="1" dirty="0" err="1" smtClean="0">
                <a:sym typeface="Wingdings"/>
              </a:rPr>
              <a:t>tung</a:t>
            </a:r>
            <a:endParaRPr lang="en-US" i="1" dirty="0" smtClean="0">
              <a:sym typeface="Wingdings"/>
            </a:endParaRPr>
          </a:p>
          <a:p>
            <a:pPr lvl="1"/>
            <a:r>
              <a:rPr lang="en-US" i="1" dirty="0" smtClean="0">
                <a:sym typeface="Wingdings"/>
              </a:rPr>
              <a:t>island  </a:t>
            </a:r>
            <a:r>
              <a:rPr lang="en-US" i="1" dirty="0" err="1" smtClean="0">
                <a:sym typeface="Wingdings"/>
              </a:rPr>
              <a:t>iland</a:t>
            </a:r>
            <a:endParaRPr lang="en-US" i="1" dirty="0" smtClean="0">
              <a:sym typeface="Wingdings"/>
            </a:endParaRPr>
          </a:p>
          <a:p>
            <a:pPr lvl="1"/>
            <a:r>
              <a:rPr lang="en-US" i="1" dirty="0" err="1" smtClean="0">
                <a:sym typeface="Wingdings"/>
              </a:rPr>
              <a:t>magick</a:t>
            </a:r>
            <a:r>
              <a:rPr lang="en-US" i="1" dirty="0" smtClean="0">
                <a:sym typeface="Wingdings"/>
              </a:rPr>
              <a:t>  magic</a:t>
            </a:r>
          </a:p>
          <a:p>
            <a:pPr lvl="1"/>
            <a:r>
              <a:rPr lang="en-US" i="1" dirty="0" err="1" smtClean="0">
                <a:sym typeface="Wingdings"/>
              </a:rPr>
              <a:t>musick</a:t>
            </a:r>
            <a:r>
              <a:rPr lang="en-US" i="1" dirty="0" smtClean="0">
                <a:sym typeface="Wingdings"/>
              </a:rPr>
              <a:t>  music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62201" y="2154098"/>
            <a:ext cx="3661432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i="1" smtClean="0"/>
              <a:t>colour </a:t>
            </a:r>
            <a:r>
              <a:rPr lang="en-US" i="1" smtClean="0">
                <a:sym typeface="Wingdings"/>
              </a:rPr>
              <a:t> c</a:t>
            </a:r>
            <a:r>
              <a:rPr lang="en-US" i="1" smtClean="0"/>
              <a:t>olor</a:t>
            </a:r>
            <a:endParaRPr lang="en-US" smtClean="0"/>
          </a:p>
          <a:p>
            <a:pPr lvl="1"/>
            <a:r>
              <a:rPr lang="en-US" i="1" smtClean="0"/>
              <a:t>centre </a:t>
            </a:r>
            <a:r>
              <a:rPr lang="en-US" i="1" smtClean="0">
                <a:sym typeface="Wingdings"/>
              </a:rPr>
              <a:t> c</a:t>
            </a:r>
            <a:r>
              <a:rPr lang="en-US" i="1" smtClean="0"/>
              <a:t>enter</a:t>
            </a:r>
            <a:endParaRPr lang="en-US" smtClean="0"/>
          </a:p>
          <a:p>
            <a:pPr lvl="1"/>
            <a:r>
              <a:rPr lang="en-US" i="1" smtClean="0"/>
              <a:t>analyse </a:t>
            </a:r>
            <a:r>
              <a:rPr lang="en-US" i="1" smtClean="0">
                <a:sym typeface="Wingdings"/>
              </a:rPr>
              <a:t> a</a:t>
            </a:r>
            <a:r>
              <a:rPr lang="en-US" i="1" smtClean="0"/>
              <a:t>nalyze</a:t>
            </a:r>
            <a:endParaRPr lang="en-US" smtClean="0"/>
          </a:p>
          <a:p>
            <a:pPr lvl="1"/>
            <a:r>
              <a:rPr lang="en-US" i="1" smtClean="0"/>
              <a:t>travelling </a:t>
            </a:r>
            <a:r>
              <a:rPr lang="en-US" i="1" smtClean="0">
                <a:sym typeface="Wingdings"/>
              </a:rPr>
              <a:t> t</a:t>
            </a:r>
            <a:r>
              <a:rPr lang="en-US" i="1" smtClean="0"/>
              <a:t>raveling</a:t>
            </a:r>
            <a:endParaRPr lang="en-US" smtClean="0"/>
          </a:p>
          <a:p>
            <a:pPr lvl="1"/>
            <a:r>
              <a:rPr lang="en-US" i="1" smtClean="0"/>
              <a:t>cheque </a:t>
            </a:r>
            <a:r>
              <a:rPr lang="en-US" i="1" smtClean="0">
                <a:sym typeface="Wingdings"/>
              </a:rPr>
              <a:t> c</a:t>
            </a:r>
            <a:r>
              <a:rPr lang="en-US" i="1" smtClean="0"/>
              <a:t>heck</a:t>
            </a:r>
            <a:endParaRPr lang="en-US" smtClean="0"/>
          </a:p>
          <a:p>
            <a:pPr lvl="1"/>
            <a:r>
              <a:rPr lang="en-US" i="1" smtClean="0"/>
              <a:t>anaemia </a:t>
            </a:r>
            <a:r>
              <a:rPr lang="en-US" i="1" smtClean="0">
                <a:sym typeface="Wingdings"/>
              </a:rPr>
              <a:t> a</a:t>
            </a:r>
            <a:r>
              <a:rPr lang="en-US" i="1" smtClean="0"/>
              <a:t>nemia</a:t>
            </a:r>
            <a:r>
              <a:rPr lang="en-CA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05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you spell…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kridʒən</a:t>
            </a:r>
            <a:r>
              <a:rPr lang="en-US" dirty="0" smtClean="0"/>
              <a:t>]</a:t>
            </a:r>
            <a:r>
              <a:rPr lang="en-CA" dirty="0" smtClean="0"/>
              <a:t>: </a:t>
            </a:r>
            <a:r>
              <a:rPr lang="en-CA" dirty="0" err="1" smtClean="0"/>
              <a:t>krijan</a:t>
            </a:r>
            <a:r>
              <a:rPr lang="en-CA" dirty="0" smtClean="0"/>
              <a:t>? </a:t>
            </a:r>
            <a:r>
              <a:rPr lang="en-CA" dirty="0" err="1" smtClean="0"/>
              <a:t>cregion</a:t>
            </a:r>
            <a:r>
              <a:rPr lang="en-CA" dirty="0" smtClean="0"/>
              <a:t>? </a:t>
            </a:r>
            <a:r>
              <a:rPr lang="en-CA" dirty="0" err="1" smtClean="0"/>
              <a:t>kreejun</a:t>
            </a:r>
            <a:r>
              <a:rPr lang="en-CA" dirty="0" smtClean="0"/>
              <a:t>? </a:t>
            </a:r>
            <a:r>
              <a:rPr lang="en-CA" dirty="0" err="1" smtClean="0"/>
              <a:t>qredian</a:t>
            </a:r>
            <a:r>
              <a:rPr lang="en-CA" dirty="0" smtClean="0"/>
              <a:t>?</a:t>
            </a:r>
          </a:p>
          <a:p>
            <a:r>
              <a:rPr lang="en-US" dirty="0"/>
              <a:t>[</a:t>
            </a:r>
            <a:r>
              <a:rPr lang="en-US" dirty="0" err="1"/>
              <a:t>kælfun</a:t>
            </a:r>
            <a:r>
              <a:rPr lang="en-US" dirty="0" smtClean="0"/>
              <a:t>]</a:t>
            </a:r>
            <a:r>
              <a:rPr lang="en-CA" dirty="0" smtClean="0"/>
              <a:t>: </a:t>
            </a:r>
            <a:r>
              <a:rPr lang="en-CA" dirty="0" err="1" smtClean="0"/>
              <a:t>kalfun</a:t>
            </a:r>
            <a:r>
              <a:rPr lang="en-CA" dirty="0" smtClean="0"/>
              <a:t>? </a:t>
            </a:r>
            <a:r>
              <a:rPr lang="en-CA" dirty="0" err="1" smtClean="0"/>
              <a:t>calphoon</a:t>
            </a:r>
            <a:r>
              <a:rPr lang="en-CA" dirty="0" smtClean="0"/>
              <a:t>? </a:t>
            </a:r>
            <a:r>
              <a:rPr lang="en-CA" dirty="0" err="1" smtClean="0"/>
              <a:t>calfune</a:t>
            </a:r>
            <a:r>
              <a:rPr lang="en-CA" dirty="0" smtClean="0"/>
              <a:t>? </a:t>
            </a:r>
            <a:r>
              <a:rPr lang="en-CA" dirty="0" err="1" smtClean="0"/>
              <a:t>calghoughgn</a:t>
            </a:r>
            <a:r>
              <a:rPr lang="en-CA" dirty="0" smtClean="0"/>
              <a:t>?</a:t>
            </a:r>
          </a:p>
          <a:p>
            <a:r>
              <a:rPr lang="en-US" dirty="0"/>
              <a:t>[</a:t>
            </a:r>
            <a:r>
              <a:rPr lang="en-US" dirty="0" err="1"/>
              <a:t>kaɪlɹ</a:t>
            </a:r>
            <a:r>
              <a:rPr lang="en-US" dirty="0"/>
              <a:t>̩</a:t>
            </a:r>
            <a:r>
              <a:rPr lang="en-US" dirty="0" smtClean="0"/>
              <a:t>]</a:t>
            </a:r>
            <a:r>
              <a:rPr lang="en-CA" dirty="0" smtClean="0"/>
              <a:t>: </a:t>
            </a:r>
            <a:r>
              <a:rPr lang="en-CA" dirty="0" err="1" smtClean="0"/>
              <a:t>kyler</a:t>
            </a:r>
            <a:r>
              <a:rPr lang="en-CA" dirty="0" smtClean="0"/>
              <a:t>? </a:t>
            </a:r>
            <a:r>
              <a:rPr lang="en-CA" dirty="0" err="1" smtClean="0"/>
              <a:t>keillor</a:t>
            </a:r>
            <a:r>
              <a:rPr lang="en-CA" dirty="0" smtClean="0"/>
              <a:t>? </a:t>
            </a:r>
            <a:r>
              <a:rPr lang="en-CA" dirty="0" err="1" smtClean="0"/>
              <a:t>chilor</a:t>
            </a:r>
            <a:r>
              <a:rPr lang="en-CA" dirty="0" smtClean="0"/>
              <a:t>? </a:t>
            </a:r>
            <a:r>
              <a:rPr lang="en-CA" dirty="0" err="1" smtClean="0"/>
              <a:t>cailure</a:t>
            </a:r>
            <a:r>
              <a:rPr lang="en-CA" dirty="0" smtClean="0"/>
              <a:t>? </a:t>
            </a:r>
            <a:r>
              <a:rPr lang="en-CA" dirty="0" err="1" smtClean="0"/>
              <a:t>khailar</a:t>
            </a:r>
            <a:r>
              <a:rPr lang="en-CA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61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for spelling to be weird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When the spelling was set, it matched the pronunciation reasonably, but the pronunciation moved on and the spelling </a:t>
            </a:r>
            <a:r>
              <a:rPr lang="en-US" dirty="0" smtClean="0"/>
              <a:t>didn’t: </a:t>
            </a:r>
            <a:r>
              <a:rPr lang="en-US" i="1" dirty="0"/>
              <a:t>hate, head, heat</a:t>
            </a:r>
            <a:r>
              <a:rPr lang="en-US" i="1" dirty="0" smtClean="0"/>
              <a:t>, heart</a:t>
            </a:r>
            <a:r>
              <a:rPr lang="en-US" i="1" dirty="0"/>
              <a:t>, daughter</a:t>
            </a:r>
            <a:r>
              <a:rPr lang="en-US" i="1" dirty="0" smtClean="0"/>
              <a:t>, laughter</a:t>
            </a:r>
            <a:endParaRPr lang="en-CA" i="1" dirty="0" smtClean="0"/>
          </a:p>
          <a:p>
            <a:r>
              <a:rPr lang="en-US" dirty="0"/>
              <a:t>The spelling was set using a non-phonetic convention that had arisen because of pronunciation </a:t>
            </a:r>
            <a:r>
              <a:rPr lang="en-US" dirty="0" smtClean="0"/>
              <a:t>shift</a:t>
            </a:r>
            <a:r>
              <a:rPr lang="en-CA" dirty="0" smtClean="0"/>
              <a:t>: </a:t>
            </a:r>
            <a:r>
              <a:rPr lang="en-CA" i="1" dirty="0" smtClean="0"/>
              <a:t>colour, meter</a:t>
            </a:r>
            <a:endParaRPr lang="en-CA" dirty="0" smtClean="0"/>
          </a:p>
          <a:p>
            <a:r>
              <a:rPr lang="en-US" dirty="0"/>
              <a:t>The spelling was altered to match standards of another language held in higher esteem at the </a:t>
            </a:r>
            <a:r>
              <a:rPr lang="en-US" dirty="0" smtClean="0"/>
              <a:t>time: </a:t>
            </a:r>
            <a:r>
              <a:rPr lang="en-US" i="1" dirty="0" smtClean="0"/>
              <a:t>queen, fiend</a:t>
            </a:r>
            <a:endParaRPr lang="en-CA" dirty="0" smtClean="0"/>
          </a:p>
          <a:p>
            <a:r>
              <a:rPr lang="en-US" dirty="0"/>
              <a:t>The spelling was altered for reasons related to its printed </a:t>
            </a:r>
            <a:r>
              <a:rPr lang="en-US" dirty="0" smtClean="0"/>
              <a:t>form</a:t>
            </a:r>
            <a:r>
              <a:rPr lang="en-CA" dirty="0" smtClean="0"/>
              <a:t>: </a:t>
            </a:r>
            <a:r>
              <a:rPr lang="en-CA" i="1" dirty="0" smtClean="0"/>
              <a:t>son, </a:t>
            </a:r>
            <a:r>
              <a:rPr lang="en-CA" i="1" dirty="0" err="1" smtClean="0"/>
              <a:t>Menzies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86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for spelling to be weird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spelling was altered to match its etymology, or what was thought to be its </a:t>
            </a:r>
            <a:r>
              <a:rPr lang="en-US" dirty="0" smtClean="0"/>
              <a:t>etymology, </a:t>
            </a:r>
            <a:r>
              <a:rPr lang="en-US" dirty="0"/>
              <a:t>and the pronunciation didn’t </a:t>
            </a:r>
            <a:r>
              <a:rPr lang="en-US" dirty="0" smtClean="0"/>
              <a:t>change: </a:t>
            </a:r>
            <a:r>
              <a:rPr lang="en-US" i="1" dirty="0" smtClean="0"/>
              <a:t>debt, people, island</a:t>
            </a:r>
            <a:endParaRPr lang="en-CA" dirty="0" smtClean="0"/>
          </a:p>
          <a:p>
            <a:r>
              <a:rPr lang="en-US" dirty="0"/>
              <a:t>The spelling was altered by mistake or </a:t>
            </a:r>
            <a:r>
              <a:rPr lang="en-US" dirty="0" smtClean="0"/>
              <a:t>ignorance</a:t>
            </a:r>
            <a:r>
              <a:rPr lang="en-CA" dirty="0" smtClean="0"/>
              <a:t>: </a:t>
            </a:r>
            <a:r>
              <a:rPr lang="en-CA" i="1" dirty="0" smtClean="0"/>
              <a:t>ghost</a:t>
            </a:r>
            <a:endParaRPr lang="en-CA" dirty="0" smtClean="0"/>
          </a:p>
          <a:p>
            <a:r>
              <a:rPr lang="en-US" dirty="0"/>
              <a:t>The spelling was altered to match etymology, or just by mistake, and the pronunciation changed to match </a:t>
            </a:r>
            <a:r>
              <a:rPr lang="en-US" dirty="0" smtClean="0"/>
              <a:t>it</a:t>
            </a:r>
            <a:r>
              <a:rPr lang="en-CA" dirty="0" smtClean="0"/>
              <a:t>: </a:t>
            </a:r>
            <a:r>
              <a:rPr lang="en-CA" i="1" dirty="0" smtClean="0"/>
              <a:t>schedule, fault</a:t>
            </a:r>
            <a:endParaRPr lang="en-CA" dirty="0" smtClean="0"/>
          </a:p>
          <a:p>
            <a:r>
              <a:rPr lang="en-US" dirty="0"/>
              <a:t>The word was borrowed from another language and not respelled, and the pronunciation was adapted to English </a:t>
            </a:r>
            <a:r>
              <a:rPr lang="en-US" dirty="0" smtClean="0"/>
              <a:t>pronunciation: </a:t>
            </a:r>
            <a:r>
              <a:rPr lang="en-US" i="1" dirty="0" smtClean="0"/>
              <a:t>yacht, yogurt, sauna, ski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47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for spelling to be weird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word was borrowed from another language and partially modified or respelled, and is pronounced under the influence of English </a:t>
            </a:r>
            <a:r>
              <a:rPr lang="en-US" dirty="0" err="1" smtClean="0"/>
              <a:t>phonotactics</a:t>
            </a:r>
            <a:r>
              <a:rPr lang="en-US" dirty="0" smtClean="0"/>
              <a:t>: </a:t>
            </a:r>
            <a:r>
              <a:rPr lang="en-US" i="1" dirty="0" err="1" smtClean="0"/>
              <a:t>analyse</a:t>
            </a:r>
            <a:r>
              <a:rPr lang="en-US" i="1" dirty="0" smtClean="0"/>
              <a:t>, creation</a:t>
            </a:r>
            <a:endParaRPr lang="en-CA" dirty="0" smtClean="0"/>
          </a:p>
          <a:p>
            <a:r>
              <a:rPr lang="en-US" dirty="0"/>
              <a:t>The word was borrowed from another language and not respelled, and the pronunciation was kept as in the source language, or as close as possible to </a:t>
            </a:r>
            <a:r>
              <a:rPr lang="en-US" dirty="0" smtClean="0"/>
              <a:t>it: </a:t>
            </a:r>
            <a:r>
              <a:rPr lang="en-US" i="1" dirty="0" smtClean="0"/>
              <a:t>corps, ballet</a:t>
            </a:r>
          </a:p>
          <a:p>
            <a:r>
              <a:rPr lang="en-US" dirty="0"/>
              <a:t>The word was borrowed from another language and respelled or </a:t>
            </a:r>
            <a:r>
              <a:rPr lang="en-US" dirty="0" smtClean="0"/>
              <a:t>transliterated, </a:t>
            </a:r>
            <a:r>
              <a:rPr lang="en-US" dirty="0"/>
              <a:t>and then the standards </a:t>
            </a:r>
            <a:r>
              <a:rPr lang="en-US" dirty="0" smtClean="0"/>
              <a:t>of </a:t>
            </a:r>
            <a:r>
              <a:rPr lang="en-US" dirty="0"/>
              <a:t>pronunciation </a:t>
            </a:r>
            <a:r>
              <a:rPr lang="en-US" dirty="0" smtClean="0"/>
              <a:t>changed: </a:t>
            </a:r>
            <a:r>
              <a:rPr lang="en-US" i="1" dirty="0" smtClean="0"/>
              <a:t>Genghis Khan, </a:t>
            </a:r>
            <a:r>
              <a:rPr lang="en-US" i="1" dirty="0" err="1" smtClean="0"/>
              <a:t>Kahlil</a:t>
            </a:r>
            <a:r>
              <a:rPr lang="en-US" i="1" dirty="0" smtClean="0"/>
              <a:t> Gibran, Peking</a:t>
            </a:r>
            <a:endParaRPr lang="en-CA" dirty="0" smtClean="0"/>
          </a:p>
          <a:p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78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for spelling to be weird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word was borrowed from another language and transliterated by conventions taken from a third language that matched a pronunciation of the source language at one time but didn’t match by the time the word was borrowed and don’t now </a:t>
            </a:r>
            <a:r>
              <a:rPr lang="en-US" dirty="0" smtClean="0"/>
              <a:t>either: </a:t>
            </a:r>
            <a:r>
              <a:rPr lang="en-US" i="1" dirty="0" smtClean="0"/>
              <a:t>physic</a:t>
            </a:r>
            <a:endParaRPr lang="en-US" dirty="0" smtClean="0"/>
          </a:p>
          <a:p>
            <a:r>
              <a:rPr lang="en-US" dirty="0"/>
              <a:t>The word was borrowed from another language and transliterated suitably, but is usually mispronounced by analogy with the pronunciation of words taken from other </a:t>
            </a:r>
            <a:r>
              <a:rPr lang="en-US" dirty="0" smtClean="0"/>
              <a:t>languages</a:t>
            </a:r>
            <a:r>
              <a:rPr lang="en-CA" dirty="0" smtClean="0"/>
              <a:t>: </a:t>
            </a:r>
            <a:r>
              <a:rPr lang="en-CA" i="1" dirty="0" smtClean="0"/>
              <a:t>Beijing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89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for spelling to be weird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word was borrowed from another language and the spelling retained, but the pronunciation has commonly been changed to match standards from a third </a:t>
            </a:r>
            <a:r>
              <a:rPr lang="en-US" dirty="0" smtClean="0"/>
              <a:t>language: </a:t>
            </a:r>
            <a:r>
              <a:rPr lang="en-US" i="1" dirty="0" smtClean="0"/>
              <a:t>bruschetta</a:t>
            </a:r>
          </a:p>
          <a:p>
            <a:r>
              <a:rPr lang="en-US" dirty="0"/>
              <a:t>The word </a:t>
            </a:r>
            <a:r>
              <a:rPr lang="en-US" dirty="0" smtClean="0"/>
              <a:t>is spelled so </a:t>
            </a:r>
            <a:r>
              <a:rPr lang="en-US" dirty="0"/>
              <a:t>that it could be pronounced as it originally was, but the pronunciation has changed, perhaps by analogy with other </a:t>
            </a:r>
            <a:r>
              <a:rPr lang="en-US" dirty="0" smtClean="0"/>
              <a:t>words: </a:t>
            </a:r>
            <a:r>
              <a:rPr lang="en-US" i="1" dirty="0" smtClean="0"/>
              <a:t>vacuum, sew</a:t>
            </a:r>
          </a:p>
          <a:p>
            <a:r>
              <a:rPr lang="en-US" dirty="0"/>
              <a:t>Nobody’s completely sure exactly what the </a:t>
            </a:r>
            <a:r>
              <a:rPr lang="en-US"/>
              <a:t>heck </a:t>
            </a:r>
            <a:r>
              <a:rPr lang="en-US" smtClean="0"/>
              <a:t>happened: </a:t>
            </a:r>
            <a:r>
              <a:rPr lang="en-US" i="1" dirty="0" smtClean="0"/>
              <a:t>busy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03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4338</TotalTime>
  <Words>1180</Words>
  <Application>Microsoft Macintosh PowerPoint</Application>
  <PresentationFormat>On-screen Show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Inkwell</vt:lpstr>
      <vt:lpstr>Why Is  English Spelling  So Weird?</vt:lpstr>
      <vt:lpstr>In the beginning</vt:lpstr>
      <vt:lpstr>In the beginning</vt:lpstr>
      <vt:lpstr>In the beginning</vt:lpstr>
      <vt:lpstr>Adaptations</vt:lpstr>
      <vt:lpstr>We used to have…</vt:lpstr>
      <vt:lpstr>Divergence</vt:lpstr>
      <vt:lpstr>The French influence</vt:lpstr>
      <vt:lpstr>English is back in power</vt:lpstr>
      <vt:lpstr>Great Vowel Shift!</vt:lpstr>
      <vt:lpstr>Our vocabulary</vt:lpstr>
      <vt:lpstr>Latin!</vt:lpstr>
      <vt:lpstr>Latin!</vt:lpstr>
      <vt:lpstr>The printing press</vt:lpstr>
      <vt:lpstr>Reform!</vt:lpstr>
      <vt:lpstr>Standardization?</vt:lpstr>
      <vt:lpstr>More reforms</vt:lpstr>
      <vt:lpstr> </vt:lpstr>
      <vt:lpstr>Correct spelling or…</vt:lpstr>
      <vt:lpstr>Noah Webster</vt:lpstr>
      <vt:lpstr>How would you spell…</vt:lpstr>
      <vt:lpstr>Ways for spelling to be weird</vt:lpstr>
      <vt:lpstr>Ways for spelling to be weird</vt:lpstr>
      <vt:lpstr>Ways for spelling to be weird</vt:lpstr>
      <vt:lpstr>Ways for spelling to be weird</vt:lpstr>
      <vt:lpstr>Ways for spelling to be weird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Harbeck</dc:creator>
  <cp:lastModifiedBy>James Harbeck</cp:lastModifiedBy>
  <cp:revision>89</cp:revision>
  <dcterms:created xsi:type="dcterms:W3CDTF">2016-03-17T00:57:06Z</dcterms:created>
  <dcterms:modified xsi:type="dcterms:W3CDTF">2016-03-20T01:17:19Z</dcterms:modified>
</cp:coreProperties>
</file>